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3"/>
    <p:sldId id="258" r:id="rId4"/>
    <p:sldId id="260" r:id="rId5"/>
    <p:sldId id="262" r:id="rId6"/>
    <p:sldId id="263" r:id="rId7"/>
    <p:sldId id="266" r:id="rId8"/>
    <p:sldId id="270" r:id="rId9"/>
    <p:sldId id="265" r:id="rId10"/>
    <p:sldId id="272" r:id="rId11"/>
    <p:sldId id="277" r:id="rId12"/>
    <p:sldId id="279" r:id="rId13"/>
    <p:sldId id="281" r:id="rId14"/>
    <p:sldId id="283" r:id="rId15"/>
    <p:sldId id="275" r:id="rId16"/>
  </p:sldIdLst>
  <p:sldSz cx="25199975" cy="1727962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27" userDrawn="1">
          <p15:clr>
            <a:srgbClr val="A4A3A4"/>
          </p15:clr>
        </p15:guide>
        <p15:guide id="2" pos="79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CCA8"/>
    <a:srgbClr val="43A3F8"/>
    <a:srgbClr val="FFFFFF"/>
    <a:srgbClr val="FEFEFF"/>
    <a:srgbClr val="DAE6F9"/>
    <a:srgbClr val="D0E2FD"/>
    <a:srgbClr val="F0F9FF"/>
    <a:srgbClr val="0158A8"/>
    <a:srgbClr val="D6E5FA"/>
    <a:srgbClr val="55B1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5427"/>
        <p:guide pos="79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78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1143000"/>
            <a:ext cx="4500563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477835" y="2304000"/>
            <a:ext cx="20254252" cy="6476598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1512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477835" y="8971086"/>
            <a:ext cx="20254252" cy="3709984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6045" spc="200">
                <a:uFillTx/>
              </a:defRPr>
            </a:lvl1pPr>
            <a:lvl2pPr marL="1151890" indent="0" algn="ctr">
              <a:buNone/>
              <a:defRPr sz="5040"/>
            </a:lvl2pPr>
            <a:lvl3pPr marL="2303780" indent="0" algn="ctr">
              <a:buNone/>
              <a:defRPr sz="4535"/>
            </a:lvl3pPr>
            <a:lvl4pPr marL="3456305" indent="0" algn="ctr">
              <a:buNone/>
              <a:defRPr sz="4030"/>
            </a:lvl4pPr>
            <a:lvl5pPr marL="4608195" indent="0" algn="ctr">
              <a:buNone/>
              <a:defRPr sz="4030"/>
            </a:lvl5pPr>
            <a:lvl6pPr marL="5760085" indent="0" algn="ctr">
              <a:buNone/>
              <a:defRPr sz="4030"/>
            </a:lvl6pPr>
            <a:lvl7pPr marL="6911975" indent="0" algn="ctr">
              <a:buNone/>
              <a:defRPr sz="4030"/>
            </a:lvl7pPr>
            <a:lvl8pPr marL="8063865" indent="0" algn="ctr">
              <a:buNone/>
              <a:defRPr sz="4030"/>
            </a:lvl8pPr>
            <a:lvl9pPr marL="9215755" indent="0" algn="ctr">
              <a:buNone/>
              <a:defRPr sz="403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57520" y="1532976"/>
            <a:ext cx="22672559" cy="177789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257520" y="3755338"/>
            <a:ext cx="22672559" cy="1199168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114842" y="9696756"/>
            <a:ext cx="16057559" cy="1932094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108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114842" y="11628850"/>
            <a:ext cx="16057559" cy="2186079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453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151890" indent="0">
              <a:buNone/>
              <a:defRPr sz="4030">
                <a:solidFill>
                  <a:schemeClr val="tx1">
                    <a:tint val="75000"/>
                  </a:schemeClr>
                </a:solidFill>
              </a:defRPr>
            </a:lvl2pPr>
            <a:lvl3pPr marL="2303780" indent="0">
              <a:buNone/>
              <a:defRPr sz="4030">
                <a:solidFill>
                  <a:schemeClr val="tx1">
                    <a:tint val="75000"/>
                  </a:schemeClr>
                </a:solidFill>
              </a:defRPr>
            </a:lvl3pPr>
            <a:lvl4pPr marL="3456305" indent="0">
              <a:buNone/>
              <a:defRPr sz="4030">
                <a:solidFill>
                  <a:schemeClr val="tx1">
                    <a:tint val="75000"/>
                  </a:schemeClr>
                </a:solidFill>
              </a:defRPr>
            </a:lvl4pPr>
            <a:lvl5pPr marL="4608195" indent="0">
              <a:buNone/>
              <a:defRPr sz="4030">
                <a:solidFill>
                  <a:schemeClr val="tx1">
                    <a:tint val="75000"/>
                  </a:schemeClr>
                </a:solidFill>
              </a:defRPr>
            </a:lvl5pPr>
            <a:lvl6pPr marL="5760085" indent="0">
              <a:buNone/>
              <a:defRPr sz="4030">
                <a:solidFill>
                  <a:schemeClr val="tx1">
                    <a:tint val="75000"/>
                  </a:schemeClr>
                </a:solidFill>
              </a:defRPr>
            </a:lvl6pPr>
            <a:lvl7pPr marL="6911975" indent="0">
              <a:buNone/>
              <a:defRPr sz="4030">
                <a:solidFill>
                  <a:schemeClr val="tx1">
                    <a:tint val="75000"/>
                  </a:schemeClr>
                </a:solidFill>
              </a:defRPr>
            </a:lvl7pPr>
            <a:lvl8pPr marL="8063865" indent="0">
              <a:buNone/>
              <a:defRPr sz="4030">
                <a:solidFill>
                  <a:schemeClr val="tx1">
                    <a:tint val="75000"/>
                  </a:schemeClr>
                </a:solidFill>
              </a:defRPr>
            </a:lvl8pPr>
            <a:lvl9pPr marL="9215755" indent="0">
              <a:buNone/>
              <a:defRPr sz="40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57520" y="1532976"/>
            <a:ext cx="22672559" cy="177789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1257520" y="3782551"/>
            <a:ext cx="10700079" cy="11964472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3252323" y="3782551"/>
            <a:ext cx="10700079" cy="11964472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57520" y="1532976"/>
            <a:ext cx="22672559" cy="177789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257520" y="3601134"/>
            <a:ext cx="11042362" cy="961512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504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151890" indent="0">
              <a:buNone/>
              <a:defRPr sz="5040" b="1"/>
            </a:lvl2pPr>
            <a:lvl3pPr marL="2303780" indent="0">
              <a:buNone/>
              <a:defRPr sz="4535" b="1"/>
            </a:lvl3pPr>
            <a:lvl4pPr marL="3456305" indent="0">
              <a:buNone/>
              <a:defRPr sz="4030" b="1"/>
            </a:lvl4pPr>
            <a:lvl5pPr marL="4608195" indent="0">
              <a:buNone/>
              <a:defRPr sz="4030" b="1"/>
            </a:lvl5pPr>
            <a:lvl6pPr marL="5760085" indent="0">
              <a:buNone/>
              <a:defRPr sz="4030" b="1"/>
            </a:lvl6pPr>
            <a:lvl7pPr marL="6911975" indent="0">
              <a:buNone/>
              <a:defRPr sz="4030" b="1"/>
            </a:lvl7pPr>
            <a:lvl8pPr marL="8063865" indent="0">
              <a:buNone/>
              <a:defRPr sz="4030" b="1"/>
            </a:lvl8pPr>
            <a:lvl9pPr marL="9215755" indent="0">
              <a:buNone/>
              <a:defRPr sz="403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257520" y="4671496"/>
            <a:ext cx="11042362" cy="11075527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12888853" y="3582309"/>
            <a:ext cx="11042362" cy="961512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504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151890" indent="0">
              <a:buNone/>
              <a:defRPr sz="5040" b="1"/>
            </a:lvl2pPr>
            <a:lvl3pPr marL="2303780" indent="0">
              <a:buNone/>
              <a:defRPr sz="4535" b="1"/>
            </a:lvl3pPr>
            <a:lvl4pPr marL="3456305" indent="0">
              <a:buNone/>
              <a:defRPr sz="4030" b="1"/>
            </a:lvl4pPr>
            <a:lvl5pPr marL="4608195" indent="0">
              <a:buNone/>
              <a:defRPr sz="4030" b="1"/>
            </a:lvl5pPr>
            <a:lvl6pPr marL="5760085" indent="0">
              <a:buNone/>
              <a:defRPr sz="4030" b="1"/>
            </a:lvl6pPr>
            <a:lvl7pPr marL="6911975" indent="0">
              <a:buNone/>
              <a:defRPr sz="4030" b="1"/>
            </a:lvl7pPr>
            <a:lvl8pPr marL="8063865" indent="0">
              <a:buNone/>
              <a:defRPr sz="4030" b="1"/>
            </a:lvl8pPr>
            <a:lvl9pPr marL="9215755" indent="0">
              <a:buNone/>
              <a:defRPr sz="403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12888853" y="4671496"/>
            <a:ext cx="11042362" cy="11075527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57520" y="1532976"/>
            <a:ext cx="22672559" cy="177789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257375" y="3918400"/>
            <a:ext cx="10816312" cy="116112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403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3125827" y="3918614"/>
            <a:ext cx="10804252" cy="1161070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403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21154606" y="2304000"/>
            <a:ext cx="2157874" cy="126720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705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1890000" y="2304000"/>
            <a:ext cx="18952086" cy="12672000"/>
          </a:xfrm>
        </p:spPr>
        <p:txBody>
          <a:bodyPr vert="eaVert" lIns="46800" tIns="46800" rIns="46800" bIns="46800"/>
          <a:lstStyle>
            <a:lvl1pPr marL="575945" indent="-575945">
              <a:spcAft>
                <a:spcPts val="1000"/>
              </a:spcAft>
              <a:defRPr spc="300"/>
            </a:lvl1pPr>
            <a:lvl2pPr marL="1727835" indent="-575945">
              <a:defRPr spc="300"/>
            </a:lvl2pPr>
            <a:lvl3pPr marL="2879725" indent="-575945">
              <a:defRPr spc="300"/>
            </a:lvl3pPr>
            <a:lvl4pPr marL="4032250" indent="-575945">
              <a:defRPr spc="300"/>
            </a:lvl4pPr>
            <a:lvl5pPr marL="5184140" indent="-57594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57520" y="1950236"/>
            <a:ext cx="22680000" cy="1381492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2477835" y="6258897"/>
            <a:ext cx="20254252" cy="2567055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1512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2477835" y="8971086"/>
            <a:ext cx="20254252" cy="1188283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604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257520" y="1532976"/>
            <a:ext cx="22672559" cy="177789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1257520" y="3755338"/>
            <a:ext cx="22672559" cy="1199168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1264961" y="15910299"/>
            <a:ext cx="5580709" cy="798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52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8507480" y="15910299"/>
            <a:ext cx="8185039" cy="798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52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18349370" y="15910299"/>
            <a:ext cx="5580709" cy="798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252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303780" rtl="0" eaLnBrk="1" fontAlgn="auto" latinLnBrk="0" hangingPunct="1">
        <a:lnSpc>
          <a:spcPct val="100000"/>
        </a:lnSpc>
        <a:spcBef>
          <a:spcPct val="0"/>
        </a:spcBef>
        <a:buNone/>
        <a:defRPr sz="907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575945" indent="-575945" algn="l" defTabSz="2303780" rtl="0" eaLnBrk="1" fontAlgn="auto" latinLnBrk="0" hangingPunct="1">
        <a:lnSpc>
          <a:spcPct val="130000"/>
        </a:lnSpc>
        <a:spcBef>
          <a:spcPct val="1000"/>
        </a:spcBef>
        <a:spcAft>
          <a:spcPts val="1000"/>
        </a:spcAft>
        <a:buFont typeface="Arial" panose="020B0604020202020204" pitchFamily="34" charset="0"/>
        <a:buChar char="●"/>
        <a:defRPr sz="453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1727835" indent="-575945" algn="l" defTabSz="2303780" rtl="0" eaLnBrk="1" fontAlgn="auto" latinLnBrk="0" hangingPunct="1">
        <a:lnSpc>
          <a:spcPct val="120000"/>
        </a:lnSpc>
        <a:spcBef>
          <a:spcPct val="1000"/>
        </a:spcBef>
        <a:spcAft>
          <a:spcPts val="600"/>
        </a:spcAft>
        <a:buFont typeface="Arial" panose="020B0604020202020204" pitchFamily="34" charset="0"/>
        <a:buChar char="●"/>
        <a:tabLst>
          <a:tab pos="4055745" algn="l"/>
          <a:tab pos="4055745" algn="l"/>
          <a:tab pos="4055745" algn="l"/>
          <a:tab pos="4055745" algn="l"/>
        </a:tabLst>
        <a:defRPr sz="403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2879725" indent="-575945" algn="l" defTabSz="2303780" rtl="0" eaLnBrk="1" fontAlgn="auto" latinLnBrk="0" hangingPunct="1">
        <a:lnSpc>
          <a:spcPct val="120000"/>
        </a:lnSpc>
        <a:spcBef>
          <a:spcPct val="1000"/>
        </a:spcBef>
        <a:spcAft>
          <a:spcPts val="600"/>
        </a:spcAft>
        <a:buFont typeface="Arial" panose="020B0604020202020204" pitchFamily="34" charset="0"/>
        <a:buChar char="●"/>
        <a:defRPr sz="403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4032250" indent="-575945" algn="l" defTabSz="230378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Wingdings" panose="05000000000000000000" charset="0"/>
        <a:buChar char=""/>
        <a:defRPr sz="353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5184140" indent="-575945" algn="l" defTabSz="230378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•"/>
        <a:defRPr sz="353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6336030" indent="-575945" algn="l" defTabSz="2303780" rtl="0" eaLnBrk="1" latinLnBrk="0" hangingPunct="1">
        <a:lnSpc>
          <a:spcPct val="90000"/>
        </a:lnSpc>
        <a:spcBef>
          <a:spcPct val="253000"/>
        </a:spcBef>
        <a:buFont typeface="Arial" panose="020B0604020202020204" pitchFamily="34" charset="0"/>
        <a:buChar char="•"/>
        <a:defRPr sz="4535" kern="1200">
          <a:solidFill>
            <a:schemeClr val="tx1"/>
          </a:solidFill>
          <a:latin typeface="+mn-lt"/>
          <a:ea typeface="+mn-ea"/>
          <a:cs typeface="+mn-cs"/>
        </a:defRPr>
      </a:lvl6pPr>
      <a:lvl7pPr marL="7487920" indent="-575945" algn="l" defTabSz="2303780" rtl="0" eaLnBrk="1" latinLnBrk="0" hangingPunct="1">
        <a:lnSpc>
          <a:spcPct val="90000"/>
        </a:lnSpc>
        <a:spcBef>
          <a:spcPct val="253000"/>
        </a:spcBef>
        <a:buFont typeface="Arial" panose="020B0604020202020204" pitchFamily="34" charset="0"/>
        <a:buChar char="•"/>
        <a:defRPr sz="4535" kern="1200">
          <a:solidFill>
            <a:schemeClr val="tx1"/>
          </a:solidFill>
          <a:latin typeface="+mn-lt"/>
          <a:ea typeface="+mn-ea"/>
          <a:cs typeface="+mn-cs"/>
        </a:defRPr>
      </a:lvl7pPr>
      <a:lvl8pPr marL="8639810" indent="-575945" algn="l" defTabSz="2303780" rtl="0" eaLnBrk="1" latinLnBrk="0" hangingPunct="1">
        <a:lnSpc>
          <a:spcPct val="90000"/>
        </a:lnSpc>
        <a:spcBef>
          <a:spcPct val="253000"/>
        </a:spcBef>
        <a:buFont typeface="Arial" panose="020B0604020202020204" pitchFamily="34" charset="0"/>
        <a:buChar char="•"/>
        <a:defRPr sz="4535" kern="1200">
          <a:solidFill>
            <a:schemeClr val="tx1"/>
          </a:solidFill>
          <a:latin typeface="+mn-lt"/>
          <a:ea typeface="+mn-ea"/>
          <a:cs typeface="+mn-cs"/>
        </a:defRPr>
      </a:lvl8pPr>
      <a:lvl9pPr marL="9791700" indent="-575945" algn="l" defTabSz="2303780" rtl="0" eaLnBrk="1" latinLnBrk="0" hangingPunct="1">
        <a:lnSpc>
          <a:spcPct val="90000"/>
        </a:lnSpc>
        <a:spcBef>
          <a:spcPct val="253000"/>
        </a:spcBef>
        <a:buFont typeface="Arial" panose="020B0604020202020204" pitchFamily="34" charset="0"/>
        <a:buChar char="•"/>
        <a:defRPr sz="45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303780" rtl="0" eaLnBrk="1" latinLnBrk="0" hangingPunct="1">
        <a:defRPr sz="4535" kern="1200">
          <a:solidFill>
            <a:schemeClr val="tx1"/>
          </a:solidFill>
          <a:latin typeface="+mn-lt"/>
          <a:ea typeface="+mn-ea"/>
          <a:cs typeface="+mn-cs"/>
        </a:defRPr>
      </a:lvl1pPr>
      <a:lvl2pPr marL="1151890" algn="l" defTabSz="2303780" rtl="0" eaLnBrk="1" latinLnBrk="0" hangingPunct="1">
        <a:defRPr sz="4535" kern="1200">
          <a:solidFill>
            <a:schemeClr val="tx1"/>
          </a:solidFill>
          <a:latin typeface="+mn-lt"/>
          <a:ea typeface="+mn-ea"/>
          <a:cs typeface="+mn-cs"/>
        </a:defRPr>
      </a:lvl2pPr>
      <a:lvl3pPr marL="2303780" algn="l" defTabSz="2303780" rtl="0" eaLnBrk="1" latinLnBrk="0" hangingPunct="1">
        <a:defRPr sz="4535" kern="1200">
          <a:solidFill>
            <a:schemeClr val="tx1"/>
          </a:solidFill>
          <a:latin typeface="+mn-lt"/>
          <a:ea typeface="+mn-ea"/>
          <a:cs typeface="+mn-cs"/>
        </a:defRPr>
      </a:lvl3pPr>
      <a:lvl4pPr marL="3456305" algn="l" defTabSz="2303780" rtl="0" eaLnBrk="1" latinLnBrk="0" hangingPunct="1">
        <a:defRPr sz="4535" kern="1200">
          <a:solidFill>
            <a:schemeClr val="tx1"/>
          </a:solidFill>
          <a:latin typeface="+mn-lt"/>
          <a:ea typeface="+mn-ea"/>
          <a:cs typeface="+mn-cs"/>
        </a:defRPr>
      </a:lvl4pPr>
      <a:lvl5pPr marL="4608195" algn="l" defTabSz="2303780" rtl="0" eaLnBrk="1" latinLnBrk="0" hangingPunct="1">
        <a:defRPr sz="4535" kern="1200">
          <a:solidFill>
            <a:schemeClr val="tx1"/>
          </a:solidFill>
          <a:latin typeface="+mn-lt"/>
          <a:ea typeface="+mn-ea"/>
          <a:cs typeface="+mn-cs"/>
        </a:defRPr>
      </a:lvl5pPr>
      <a:lvl6pPr marL="5760085" algn="l" defTabSz="2303780" rtl="0" eaLnBrk="1" latinLnBrk="0" hangingPunct="1">
        <a:defRPr sz="4535" kern="1200">
          <a:solidFill>
            <a:schemeClr val="tx1"/>
          </a:solidFill>
          <a:latin typeface="+mn-lt"/>
          <a:ea typeface="+mn-ea"/>
          <a:cs typeface="+mn-cs"/>
        </a:defRPr>
      </a:lvl6pPr>
      <a:lvl7pPr marL="6911975" algn="l" defTabSz="2303780" rtl="0" eaLnBrk="1" latinLnBrk="0" hangingPunct="1">
        <a:defRPr sz="4535" kern="1200">
          <a:solidFill>
            <a:schemeClr val="tx1"/>
          </a:solidFill>
          <a:latin typeface="+mn-lt"/>
          <a:ea typeface="+mn-ea"/>
          <a:cs typeface="+mn-cs"/>
        </a:defRPr>
      </a:lvl7pPr>
      <a:lvl8pPr marL="8063865" algn="l" defTabSz="2303780" rtl="0" eaLnBrk="1" latinLnBrk="0" hangingPunct="1">
        <a:defRPr sz="4535" kern="1200">
          <a:solidFill>
            <a:schemeClr val="tx1"/>
          </a:solidFill>
          <a:latin typeface="+mn-lt"/>
          <a:ea typeface="+mn-ea"/>
          <a:cs typeface="+mn-cs"/>
        </a:defRPr>
      </a:lvl8pPr>
      <a:lvl9pPr marL="9215755" algn="l" defTabSz="2303780" rtl="0" eaLnBrk="1" latinLnBrk="0" hangingPunct="1">
        <a:defRPr sz="45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3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7.xml"/><Relationship Id="rId4" Type="http://schemas.openxmlformats.org/officeDocument/2006/relationships/image" Target="../media/image5.jpeg"/><Relationship Id="rId3" Type="http://schemas.openxmlformats.org/officeDocument/2006/relationships/tags" Target="../tags/tag66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1.xml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2.xml"/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3.xml"/><Relationship Id="rId3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4.xml"/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5.xml"/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6.xml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C:\Users\1\Desktop\t01c38d66de5ecb546d.jpgt01c38d66de5ecb546d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028123" y="5920105"/>
            <a:ext cx="17082770" cy="11360150"/>
          </a:xfrm>
          <a:prstGeom prst="rect">
            <a:avLst/>
          </a:prstGeom>
        </p:spPr>
      </p:pic>
      <p:sp>
        <p:nvSpPr>
          <p:cNvPr id="3" name="内容占位符 2"/>
          <p:cNvSpPr/>
          <p:nvPr>
            <p:ph idx="1"/>
          </p:nvPr>
        </p:nvSpPr>
        <p:spPr>
          <a:xfrm>
            <a:off x="1257300" y="1204595"/>
            <a:ext cx="22672675" cy="14542770"/>
          </a:xfrm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r>
              <a:rPr lang="en-US" altLang="zh-CN" sz="720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 sz="7200">
                <a:solidFill>
                  <a:schemeClr val="accent4">
                    <a:lumMod val="75000"/>
                  </a:schemeClr>
                </a:solidFill>
                <a:effectLst/>
              </a:rPr>
              <a:t>临沧市</a:t>
            </a:r>
            <a:r>
              <a:rPr lang="en-US" altLang="zh-CN" sz="7200">
                <a:solidFill>
                  <a:schemeClr val="accent4">
                    <a:lumMod val="75000"/>
                  </a:schemeClr>
                </a:solidFill>
                <a:effectLst/>
              </a:rPr>
              <a:t>“</a:t>
            </a:r>
            <a:r>
              <a:rPr lang="zh-CN" altLang="en-US" sz="7200">
                <a:solidFill>
                  <a:schemeClr val="accent4">
                    <a:lumMod val="75000"/>
                  </a:schemeClr>
                </a:solidFill>
                <a:effectLst/>
              </a:rPr>
              <a:t>十四五</a:t>
            </a:r>
            <a:r>
              <a:rPr lang="en-US" altLang="zh-CN" sz="7200">
                <a:solidFill>
                  <a:schemeClr val="accent4">
                    <a:lumMod val="75000"/>
                  </a:schemeClr>
                </a:solidFill>
                <a:effectLst/>
              </a:rPr>
              <a:t>”</a:t>
            </a:r>
            <a:r>
              <a:rPr lang="zh-CN" altLang="en-US" sz="7200">
                <a:solidFill>
                  <a:schemeClr val="accent4">
                    <a:lumMod val="75000"/>
                  </a:schemeClr>
                </a:solidFill>
                <a:effectLst/>
              </a:rPr>
              <a:t>老龄事业发展和养老服务体系规划</a:t>
            </a:r>
            <a:endParaRPr lang="zh-CN" altLang="en-US" sz="7200">
              <a:solidFill>
                <a:schemeClr val="accent4">
                  <a:lumMod val="75000"/>
                </a:schemeClr>
              </a:solidFill>
              <a:effectLst/>
            </a:endParaRPr>
          </a:p>
          <a:p>
            <a:r>
              <a:rPr lang="zh-CN" altLang="en-US" sz="7200">
                <a:solidFill>
                  <a:schemeClr val="accent4">
                    <a:lumMod val="75000"/>
                  </a:schemeClr>
                </a:solidFill>
                <a:effectLst/>
              </a:rPr>
              <a:t>                            </a:t>
            </a:r>
            <a:r>
              <a:rPr lang="zh-CN" altLang="en-US" sz="4800">
                <a:solidFill>
                  <a:schemeClr val="accent4">
                    <a:lumMod val="75000"/>
                  </a:schemeClr>
                </a:solidFill>
                <a:effectLst/>
              </a:rPr>
              <a:t>（政策解读）</a:t>
            </a:r>
            <a:endParaRPr lang="zh-CN" altLang="en-US" sz="480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0" y="0"/>
            <a:ext cx="25200610" cy="172313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64565" y="2378075"/>
            <a:ext cx="23421975" cy="14705965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</a:bodyPr>
          <a:p>
            <a:r>
              <a:rPr lang="en-US" altLang="zh-CN" sz="5400">
                <a:solidFill>
                  <a:schemeClr val="accent4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</a:t>
            </a:r>
            <a:endParaRPr lang="en-US" altLang="zh-CN" sz="54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/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en-US" altLang="zh-CN" sz="54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/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    </a:t>
            </a:r>
            <a:r>
              <a:rPr lang="zh-CN" altLang="en-US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为贯彻落实国家和省《中华人民共和国老年人权益保障法》《国家积极应对人口老龄化中长期规划》《关于加强新时代老龄工作的意见》《“十四五”国家老龄事业发展和养老服务体系规划》《云南省“十四五”老龄事业发展和养老服务体系规划》，实施积极应对人口老龄化国家战略，推动全市老龄事业和产业协同发展，构建和完善兜底性、普惠型、多样化的养老服务体系，不断满足老年人日益增长的多层次、高品质健康养老需求。</a:t>
            </a:r>
            <a:r>
              <a:rPr lang="en-US" altLang="zh-CN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  </a:t>
            </a:r>
            <a:r>
              <a:rPr lang="en-US" altLang="zh-CN" sz="54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/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 </a:t>
            </a:r>
            <a:endParaRPr lang="en-US" altLang="zh-CN" sz="54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20965" y="849630"/>
            <a:ext cx="9039860" cy="1528445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</a:bodyPr>
          <a:p>
            <a:pPr algn="ctr"/>
            <a:r>
              <a:rPr lang="zh-CN" altLang="en-US"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编制背景</a:t>
            </a:r>
            <a:endParaRPr lang="zh-CN" altLang="en-US" sz="9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C:\Users\1\Desktop\0c823a07a8434d7eb14fec0e477acc03.jpeg0c823a07a8434d7eb14fec0e477acc0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57300" y="8398510"/>
            <a:ext cx="23324185" cy="86855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0" y="0"/>
            <a:ext cx="25200610" cy="172313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73390" y="713105"/>
            <a:ext cx="9039860" cy="136271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9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发展目标</a:t>
            </a:r>
            <a:endParaRPr lang="zh-CN" altLang="en-US" sz="96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43180" y="2560320"/>
            <a:ext cx="25243155" cy="146494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87475" y="2948940"/>
            <a:ext cx="22426295" cy="1426083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</a:bodyPr>
          <a:p>
            <a:pPr algn="ctr"/>
            <a:r>
              <a:rPr lang="zh-CN" altLang="en-US" sz="6000" b="1">
                <a:solidFill>
                  <a:schemeClr val="accent1">
                    <a:lumMod val="50000"/>
                  </a:schemeClr>
                </a:solidFill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结合实际提出临沧市“十四五”</a:t>
            </a:r>
            <a:r>
              <a:rPr lang="en-US" altLang="zh-CN" sz="6000" b="1">
                <a:solidFill>
                  <a:schemeClr val="accent1">
                    <a:lumMod val="50000"/>
                  </a:schemeClr>
                </a:solidFill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20</a:t>
            </a:r>
            <a:r>
              <a:rPr lang="zh-CN" altLang="en-US" sz="6000" b="1">
                <a:solidFill>
                  <a:schemeClr val="accent1">
                    <a:lumMod val="50000"/>
                  </a:schemeClr>
                </a:solidFill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项具体</a:t>
            </a:r>
            <a:r>
              <a:rPr lang="zh-CN" altLang="en-US" sz="6000" b="1">
                <a:solidFill>
                  <a:schemeClr val="accent1">
                    <a:lumMod val="50000"/>
                  </a:schemeClr>
                </a:solidFill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+mn-ea"/>
              </a:rPr>
              <a:t>发展</a:t>
            </a:r>
            <a:r>
              <a:rPr lang="zh-CN" altLang="en-US" sz="6000" b="1">
                <a:solidFill>
                  <a:schemeClr val="accent1">
                    <a:lumMod val="50000"/>
                  </a:schemeClr>
                </a:solidFill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指标</a:t>
            </a:r>
            <a:endParaRPr lang="zh-CN" altLang="en-US" sz="6000" b="1">
              <a:solidFill>
                <a:schemeClr val="accent1">
                  <a:lumMod val="50000"/>
                </a:schemeClr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3"/>
            </p:custDataLst>
          </p:nvPr>
        </p:nvGraphicFramePr>
        <p:xfrm>
          <a:off x="3542665" y="4404360"/>
          <a:ext cx="17637760" cy="12876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840"/>
                <a:gridCol w="9210040"/>
                <a:gridCol w="3415665"/>
                <a:gridCol w="3371215"/>
              </a:tblGrid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分类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指     标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2025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年目标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指标属性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54673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总床位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养老服务床位总量（万张）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1.2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居家社区养老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新建城区、新建居住（小）区配套建设养老服务设施达标率（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），因地制宜，有条件的老旧小区结合年度老旧小区改造项目的推进，逐年逐步补齐养老服务设施。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约束性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社区日间照料机构覆盖率（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＞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90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约束性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城市街道养老服务中心建成覆盖率（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居家适老化改造户数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方正仿宋_GBK" charset="0"/>
                          <a:ea typeface="方正仿宋_GBK" charset="0"/>
                          <a:cs typeface="方正仿宋_GBK" charset="0"/>
                        </a:rPr>
                        <a:t>≥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机构养老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护理型床位数占养老机构床位总数比例（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55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约束性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生活不能自理特困人员集中供养率（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方正仿宋_GBK" charset="0"/>
                          <a:ea typeface="方正仿宋_GBK" charset="0"/>
                          <a:cs typeface="方正仿宋_GBK" charset="0"/>
                        </a:rPr>
                        <a:t>≥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约束性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有集中供养意愿的特困人员集中供养（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约束性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医养结合优质服务单位（个）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农村养老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农村留守老年人关爱服务覆盖率（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3977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农村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方正仿宋_GBK" charset="0"/>
                          <a:ea typeface="方正仿宋_GBK" charset="0"/>
                          <a:cs typeface="方正仿宋_GBK" charset="0"/>
                        </a:rPr>
                        <a:t>乡（镇）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区域性养老服务中心覆盖率（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县（区）失能（失智）特困人员集中供养服务机构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家以上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分类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指     标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2025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年目标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指标属性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总床位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养老服务床位总量（万张）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1.2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居家社区养老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新建城区、新建居住（小）区配套建设养老服务设施达标率（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），因地制宜，有条件的老旧小区结合年度老旧小区改造项目的推进，逐年逐步补齐养老服务设施。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约束性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</a:tbl>
          </a:graphicData>
        </a:graphic>
      </p:graphicFrame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25200610" cy="172313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73390" y="713105"/>
            <a:ext cx="9039860" cy="1362710"/>
          </a:xfrm>
          <a:prstGeom prst="rect">
            <a:avLst/>
          </a:prstGeom>
          <a:solidFill>
            <a:srgbClr val="0158A8"/>
          </a:solidFill>
        </p:spPr>
        <p:txBody>
          <a:bodyPr wrap="square" rtlCol="0">
            <a:noAutofit/>
          </a:bodyPr>
          <a:p>
            <a:pPr algn="ctr"/>
            <a:r>
              <a:rPr lang="zh-CN" altLang="en-US"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发展目标</a:t>
            </a:r>
            <a:endParaRPr lang="zh-CN" altLang="en-US" sz="9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180" y="2560320"/>
            <a:ext cx="25243155" cy="146494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438910" y="-635"/>
            <a:ext cx="22426295" cy="17210405"/>
          </a:xfrm>
          <a:prstGeom prst="rect">
            <a:avLst/>
          </a:prstGeom>
          <a:solidFill>
            <a:srgbClr val="F0F9FF"/>
          </a:solidFill>
        </p:spPr>
        <p:txBody>
          <a:bodyPr wrap="square" rtlCol="0">
            <a:noAutofit/>
          </a:bodyPr>
          <a:p>
            <a:pPr algn="ctr"/>
            <a:endParaRPr lang="zh-CN" altLang="en-US" sz="6000" b="1">
              <a:solidFill>
                <a:schemeClr val="accent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3"/>
            </p:custDataLst>
          </p:nvPr>
        </p:nvGraphicFramePr>
        <p:xfrm>
          <a:off x="3774440" y="88265"/>
          <a:ext cx="17637760" cy="13310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840"/>
                <a:gridCol w="9210040"/>
                <a:gridCol w="3415665"/>
                <a:gridCol w="3371215"/>
              </a:tblGrid>
              <a:tr h="7620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探访率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特殊困难老年人月探访率（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养老保险率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基本养老保险参保率（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方正仿宋_GBK" charset="0"/>
                          <a:ea typeface="方正仿宋_GBK" charset="0"/>
                          <a:cs typeface="方正仿宋_GBK" charset="0"/>
                        </a:rPr>
                        <a:t>≥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90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福利彩票公益金投入比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政府用于社会福利事业的彩票公益金用于养老服务体系建设比例（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方正仿宋_GBK" charset="0"/>
                          <a:ea typeface="方正仿宋_GBK" charset="0"/>
                          <a:cs typeface="方正仿宋_GBK" charset="0"/>
                        </a:rPr>
                        <a:t>≥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55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约束性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宣传活动覆盖率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每个县（区）每年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次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方正仿宋_GBK" charset="0"/>
                          <a:ea typeface="方正仿宋_GBK" charset="0"/>
                          <a:cs typeface="方正仿宋_GBK" charset="0"/>
                        </a:rPr>
                        <a:t>“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敬老月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方正仿宋_GBK" charset="0"/>
                          <a:ea typeface="方正仿宋_GBK" charset="0"/>
                          <a:cs typeface="方正仿宋_GBK" charset="0"/>
                        </a:rPr>
                        <a:t>”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活动覆盖率（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队伍建设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养老机构院长及护理人员岗前培训率（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每千名老年人配备社会工作者人数（人）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方正仿宋_GBK" charset="0"/>
                          <a:ea typeface="方正仿宋_GBK" charset="0"/>
                          <a:cs typeface="方正仿宋_GBK" charset="0"/>
                        </a:rPr>
                        <a:t>≥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设施建设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设立老年医学科的二级及以上综合性医院占比（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  <a:tr h="78295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老年大学县（区）覆盖率（</a:t>
                      </a: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）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</a:t>
                      </a:r>
                      <a:endParaRPr lang="en-US" altLang="zh-CN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400" b="0" u="none"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预期性</a:t>
                      </a:r>
                      <a:endParaRPr lang="zh-CN" altLang="en-US" sz="2400" b="0" u="none"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1" vert="horz" anchor="ctr">
                    <a:solidFill>
                      <a:srgbClr val="F1CCA8"/>
                    </a:solidFill>
                  </a:tcPr>
                </a:tc>
              </a:tr>
            </a:tbl>
          </a:graphicData>
        </a:graphic>
      </p:graphicFrame>
      <p:pic>
        <p:nvPicPr>
          <p:cNvPr id="8" name="图片 7" descr="C:\Users\1\Desktop\079199596f804d1cb743297cab6ebff0.jpeg079199596f804d1cb743297cab6ebff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980565" y="7034530"/>
            <a:ext cx="20212685" cy="97536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03580" y="0"/>
            <a:ext cx="735330" cy="2075180"/>
          </a:xfrm>
          <a:prstGeom prst="rect">
            <a:avLst/>
          </a:prstGeom>
          <a:solidFill>
            <a:srgbClr val="D0E2FD"/>
          </a:solidFill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3841075" y="-635"/>
            <a:ext cx="735330" cy="2075180"/>
          </a:xfrm>
          <a:prstGeom prst="rect">
            <a:avLst/>
          </a:prstGeom>
          <a:solidFill>
            <a:srgbClr val="D0E2FD"/>
          </a:solidFill>
        </p:spPr>
        <p:txBody>
          <a:bodyPr wrap="square" rtlCol="0">
            <a:noAutofit/>
          </a:bodyPr>
          <a:p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0" y="0"/>
            <a:ext cx="25200610" cy="172313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64565" y="2378075"/>
            <a:ext cx="23421975" cy="14705965"/>
          </a:xfrm>
          <a:prstGeom prst="rect">
            <a:avLst/>
          </a:prstGeom>
          <a:solidFill>
            <a:srgbClr val="D6E5FA"/>
          </a:solidFill>
        </p:spPr>
        <p:txBody>
          <a:bodyPr wrap="square" rtlCol="0">
            <a:noAutofit/>
          </a:bodyPr>
          <a:p>
            <a:r>
              <a:rPr lang="en-US" altLang="zh-CN" sz="5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  </a:t>
            </a:r>
            <a:endParaRPr lang="en-US" altLang="zh-CN" sz="5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endParaRPr lang="en-US" altLang="zh-CN" sz="5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endParaRPr lang="zh-CN" altLang="en-US" sz="5400" b="1">
              <a:solidFill>
                <a:schemeClr val="accent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73390" y="713105"/>
            <a:ext cx="9039860" cy="136271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9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规划任务</a:t>
            </a:r>
            <a:endParaRPr lang="zh-CN" altLang="en-US" sz="96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2637790"/>
            <a:ext cx="25199975" cy="147961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0255" y="2637155"/>
            <a:ext cx="23637240" cy="387223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zh-CN" altLang="en-US" sz="8800" b="1">
              <a:solidFill>
                <a:schemeClr val="accent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8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</a:rPr>
              <a:t>（一）建立健全多层次老年社会保障体系</a:t>
            </a:r>
            <a:endParaRPr lang="zh-CN" altLang="en-US" sz="88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1722120" y="7914640"/>
            <a:ext cx="16219805" cy="7331710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zh-CN" altLang="en-US" sz="6000" b="1">
              <a:solidFill>
                <a:schemeClr val="tx1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1．完善基本养老保险和基本医疗保险体系。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2．建立基本养老服务清单和评估制度。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3.巩固老年人社会救助和社会福利制度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-6985" y="0"/>
            <a:ext cx="25200610" cy="172764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4700" y="0"/>
            <a:ext cx="23637240" cy="365633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zh-CN" altLang="en-US" sz="8800" b="1">
              <a:solidFill>
                <a:schemeClr val="accent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8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</a:rPr>
              <a:t>（二）打造高质量的普惠养老服务体系</a:t>
            </a:r>
            <a:endParaRPr lang="zh-CN" altLang="en-US" sz="88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1743075" y="4692015"/>
            <a:ext cx="16219805" cy="11591925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zh-CN" altLang="en-US" sz="6000" b="1">
              <a:solidFill>
                <a:schemeClr val="accent4"/>
              </a:solidFill>
              <a:effectLst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1</a:t>
            </a:r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.</a:t>
            </a:r>
            <a:r>
              <a:rPr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强化公办养老机构兜底保障能力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2</a:t>
            </a:r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.</a:t>
            </a:r>
            <a:r>
              <a:rPr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调整优化养老机构结构功能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3</a:t>
            </a:r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.</a:t>
            </a:r>
            <a:r>
              <a:rPr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深化公办养老机构改革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4.推进养老服务标准化建设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5.积极发展普惠养老服务支持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0" y="1174115"/>
            <a:ext cx="25199975" cy="138220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0"/>
            <a:ext cx="25222200" cy="15328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6035" y="14996160"/>
            <a:ext cx="25226645" cy="22840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4700" y="1532890"/>
            <a:ext cx="23637240" cy="365633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</a:bodyPr>
          <a:p>
            <a:endParaRPr lang="zh-CN" altLang="en-US" sz="88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8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（三）增强居家社区养老服务能力</a:t>
            </a:r>
            <a:endParaRPr lang="zh-CN" altLang="en-US" sz="88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1659890" y="6271260"/>
            <a:ext cx="15528925" cy="7287260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noAutofit/>
          </a:bodyPr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1.升级城镇养老服务网络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2.建设农村养老服务网络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3.提升社区养老服务功能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4.延伸社区居家养老服务支持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0" y="1061720"/>
            <a:ext cx="25200610" cy="146627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4700" y="1532890"/>
            <a:ext cx="23637240" cy="365633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zh-CN" altLang="en-US" sz="8800" b="1">
              <a:solidFill>
                <a:schemeClr val="accent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8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（四）建立全周期老年健康服务体系</a:t>
            </a:r>
            <a:endParaRPr lang="zh-CN" altLang="en-US" sz="88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1539875" y="6271895"/>
            <a:ext cx="16318230" cy="9084310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noAutofit/>
          </a:bodyPr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1.加强老年健康服务管理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en-US" altLang="zh-CN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2.促进老年人医疗服务能力建设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en-US" altLang="zh-CN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3.深化医养康养有机结合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en-US" altLang="zh-CN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4.建立失能失智老年人长期照护体系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en-US" altLang="zh-CN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5.推进中医药健康养老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0"/>
            <a:ext cx="25222200" cy="19234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15356205"/>
            <a:ext cx="25222200" cy="19234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0" y="1061720"/>
            <a:ext cx="25200610" cy="146627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4700" y="1532890"/>
            <a:ext cx="23637240" cy="365633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</a:bodyPr>
          <a:p>
            <a:endParaRPr lang="zh-CN" altLang="en-US" sz="8800" b="1">
              <a:solidFill>
                <a:schemeClr val="accent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8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（五）培育新时代老龄产业发展体系</a:t>
            </a:r>
            <a:endParaRPr lang="zh-CN" altLang="en-US" sz="88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1475105" y="6271895"/>
            <a:ext cx="16383000" cy="7287260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en-US" altLang="zh-CN" sz="6000" b="1">
              <a:solidFill>
                <a:schemeClr val="accent1">
                  <a:lumMod val="50000"/>
                </a:schemeClr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1.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优化养老服务市场环境。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2.推动“养老服务+行业”融合发展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3.促进养老服务消费升级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0"/>
            <a:ext cx="25222200" cy="19234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15356205"/>
            <a:ext cx="25222200" cy="1923415"/>
          </a:xfrm>
          <a:prstGeom prst="rect">
            <a:avLst/>
          </a:prstGeom>
        </p:spPr>
      </p:pic>
      <p:pic>
        <p:nvPicPr>
          <p:cNvPr id="3" name="图片 2" descr="C:\Users\1\Desktop\Hq4wAJkFsq.jpgHq4wAJkFsq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029680" y="6708140"/>
            <a:ext cx="4737735" cy="71069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0" y="1061720"/>
            <a:ext cx="25200610" cy="146627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4700" y="1532890"/>
            <a:ext cx="23637240" cy="365633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</a:bodyPr>
          <a:p>
            <a:endParaRPr lang="zh-CN" altLang="en-US" sz="8800" b="1">
              <a:solidFill>
                <a:schemeClr val="accent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8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（六）营造包容性老年社会参与环境</a:t>
            </a:r>
            <a:endParaRPr lang="zh-CN" altLang="en-US" sz="88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1475105" y="6271895"/>
            <a:ext cx="16383000" cy="7287260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en-US" altLang="zh-CN" sz="6000" b="1">
              <a:solidFill>
                <a:schemeClr val="accent1">
                  <a:lumMod val="50000"/>
                </a:schemeClr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1.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创新发展老年教育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2.推动大龄劳动者和老年人就业创业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3.促进老年人积极参与社会事务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0"/>
            <a:ext cx="25222200" cy="19234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15356205"/>
            <a:ext cx="25222200" cy="1923415"/>
          </a:xfrm>
          <a:prstGeom prst="rect">
            <a:avLst/>
          </a:prstGeom>
        </p:spPr>
      </p:pic>
      <p:pic>
        <p:nvPicPr>
          <p:cNvPr id="3" name="图片 2" descr="C:\Users\1\Desktop\t03b588bb8b6d3772e4.jpgt03b588bb8b6d3772e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001365" y="6094095"/>
            <a:ext cx="7766050" cy="83566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0" y="1061720"/>
            <a:ext cx="25200610" cy="146627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4700" y="1532890"/>
            <a:ext cx="23637240" cy="365633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</a:bodyPr>
          <a:p>
            <a:endParaRPr lang="zh-CN" altLang="en-US" sz="8800" b="1">
              <a:solidFill>
                <a:schemeClr val="accent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8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（七）建设友好型老年宜居生活环境</a:t>
            </a:r>
            <a:endParaRPr lang="zh-CN" altLang="en-US" sz="88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1475105" y="6271895"/>
            <a:ext cx="16383000" cy="9609455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en-US" altLang="zh-CN" sz="6000" b="1">
              <a:solidFill>
                <a:schemeClr val="accent1">
                  <a:lumMod val="50000"/>
                </a:schemeClr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1.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营造尊老敬老的社会文化环境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2.提升老年人文化体育服务水平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3.加强特殊困难老年人关爱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4.实施社区和居家适老化改造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5.提升养老服务智慧化水平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0"/>
            <a:ext cx="25222200" cy="19234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15356205"/>
            <a:ext cx="25222200" cy="1923415"/>
          </a:xfrm>
          <a:prstGeom prst="rect">
            <a:avLst/>
          </a:prstGeom>
        </p:spPr>
      </p:pic>
      <p:pic>
        <p:nvPicPr>
          <p:cNvPr id="3" name="图片 2" descr="C:\Users\1\Desktop\t01ffcd4323cce0beee.pngt01ffcd4323cce0bee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029680" y="7300595"/>
            <a:ext cx="4737735" cy="80549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0" y="1061720"/>
            <a:ext cx="25200610" cy="146627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4700" y="1532890"/>
            <a:ext cx="23637240" cy="365633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</a:bodyPr>
          <a:p>
            <a:endParaRPr lang="zh-CN" altLang="en-US" sz="8800" b="1">
              <a:solidFill>
                <a:schemeClr val="accent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8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（八）强化养老服务发展要素支撑</a:t>
            </a:r>
            <a:endParaRPr lang="zh-CN" altLang="en-US" sz="88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1454785" y="5933440"/>
            <a:ext cx="16383000" cy="10335895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1.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加强规划引领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2.保障用地供给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3.落实配建要求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4.利用闲置资源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5.壮大服务人才队伍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6.加强多元化金融服务支持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0"/>
            <a:ext cx="25222200" cy="1923415"/>
          </a:xfrm>
          <a:prstGeom prst="rect">
            <a:avLst/>
          </a:prstGeom>
        </p:spPr>
      </p:pic>
      <p:pic>
        <p:nvPicPr>
          <p:cNvPr id="3" name="图片 2" descr="C:\Users\1\Desktop\t01bfccd9fb55ff17a6.jpgt01bfccd9fb55ff17a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001365" y="6389370"/>
            <a:ext cx="7766050" cy="88023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lum bright="70000" contrast="-70000"/>
          </a:blip>
          <a:stretch>
            <a:fillRect/>
          </a:stretch>
        </p:blipFill>
        <p:spPr>
          <a:xfrm>
            <a:off x="0" y="1061720"/>
            <a:ext cx="25200610" cy="146627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4700" y="1532890"/>
            <a:ext cx="23637240" cy="365633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</a:bodyPr>
          <a:p>
            <a:endParaRPr lang="zh-CN" altLang="en-US" sz="8800" b="1">
              <a:solidFill>
                <a:schemeClr val="accent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8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（九）切实加强老年人权益保障</a:t>
            </a:r>
            <a:endParaRPr lang="zh-CN" altLang="en-US" sz="88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1475105" y="6271895"/>
            <a:ext cx="16383000" cy="8220075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en-US" altLang="zh-CN" sz="6000" b="1">
              <a:solidFill>
                <a:schemeClr val="accent1">
                  <a:lumMod val="50000"/>
                </a:schemeClr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1.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健全综合监管制度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2.加强养老服务风险防控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3.建立健全养老服务突发事件应急管理机制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4.加强老年人权益保障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  <a:sym typeface="汉仪粗圆简" panose="02010600000101010101" charset="-122"/>
              </a:rPr>
              <a:t>。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  <a:p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汉仪粗圆简" panose="0201060000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0"/>
            <a:ext cx="25222200" cy="19234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1590" y="15356205"/>
            <a:ext cx="25222200" cy="1923415"/>
          </a:xfrm>
          <a:prstGeom prst="rect">
            <a:avLst/>
          </a:prstGeom>
        </p:spPr>
      </p:pic>
      <p:pic>
        <p:nvPicPr>
          <p:cNvPr id="3" name="图片 2" descr="C:\Users\1\Desktop\t010cda8970acbcd216.pngt010cda8970acbcd2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872585" y="6271895"/>
            <a:ext cx="7766050" cy="93357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C:\Users\1\Desktop\9f90852389a97d49a4c1154e4382caf4.jpg9f90852389a97d49a4c1154e4382caf4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4421485" y="2531745"/>
            <a:ext cx="10182860" cy="142443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88340" y="1532890"/>
            <a:ext cx="12607925" cy="15437485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</a:bodyPr>
          <a:p>
            <a:r>
              <a:rPr lang="en-US" altLang="zh-CN" sz="5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  </a:t>
            </a:r>
            <a:endParaRPr lang="en-US" altLang="zh-CN" sz="5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fontAlgn="auto">
              <a:lnSpc>
                <a:spcPct val="200000"/>
              </a:lnSpc>
            </a:pPr>
            <a:r>
              <a:rPr lang="en-US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1.加强组织领导</a:t>
            </a:r>
            <a:r>
              <a:rPr lang="zh-CN" altLang="en-US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。</a:t>
            </a:r>
            <a:endParaRPr lang="zh-CN" altLang="en-US" sz="54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  <a:p>
            <a:pPr fontAlgn="auto">
              <a:lnSpc>
                <a:spcPct val="200000"/>
              </a:lnSpc>
            </a:pPr>
            <a:r>
              <a:rPr lang="en-US" altLang="zh-CN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2.强化制度保障</a:t>
            </a:r>
            <a:r>
              <a:rPr lang="zh-CN" altLang="en-US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。</a:t>
            </a:r>
            <a:endParaRPr lang="zh-CN" altLang="en-US" sz="54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  <a:p>
            <a:pPr fontAlgn="auto">
              <a:lnSpc>
                <a:spcPct val="200000"/>
              </a:lnSpc>
            </a:pPr>
            <a:r>
              <a:rPr lang="en-US" altLang="zh-CN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3.加大资金投入</a:t>
            </a:r>
            <a:r>
              <a:rPr lang="zh-CN" altLang="en-US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。</a:t>
            </a:r>
            <a:endParaRPr lang="zh-CN" altLang="en-US" sz="54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  <a:p>
            <a:pPr fontAlgn="auto">
              <a:lnSpc>
                <a:spcPct val="200000"/>
              </a:lnSpc>
            </a:pPr>
            <a:r>
              <a:rPr lang="en-US" altLang="zh-CN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4.加强舆论宣传</a:t>
            </a:r>
            <a:r>
              <a:rPr lang="zh-CN" altLang="en-US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。</a:t>
            </a:r>
            <a:endParaRPr lang="zh-CN" altLang="en-US" sz="54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  <a:p>
            <a:pPr fontAlgn="auto">
              <a:lnSpc>
                <a:spcPct val="200000"/>
              </a:lnSpc>
            </a:pPr>
            <a:r>
              <a:rPr lang="en-US" altLang="zh-CN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5.落实评估考核</a:t>
            </a:r>
            <a:r>
              <a:rPr lang="zh-CN" altLang="en-US" sz="5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rPr>
              <a:t>。</a:t>
            </a:r>
            <a:endParaRPr lang="zh-CN" altLang="en-US" sz="54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73390" y="713105"/>
            <a:ext cx="9039860" cy="1362710"/>
          </a:xfrm>
          <a:prstGeom prst="rect">
            <a:avLst/>
          </a:prstGeom>
          <a:solidFill>
            <a:srgbClr val="F1CCA8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9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保障措施</a:t>
            </a:r>
            <a:endParaRPr lang="zh-CN" altLang="en-US" sz="96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p="http://schemas.openxmlformats.org/presentationml/2006/main">
  <p:tag name="KSO_WM_UNIT_TABLE_BEAUTIFY" val="smartTable{dfcbb160-9dcb-41f7-9293-f73cc735fcc7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p="http://schemas.openxmlformats.org/presentationml/2006/main">
  <p:tag name="KSO_WM_UNIT_TABLE_BEAUTIFY" val="smartTable{dfcbb160-9dcb-41f7-9293-f73cc735fcc7}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8.xml><?xml version="1.0" encoding="utf-8"?>
<p:tagLst xmlns:p="http://schemas.openxmlformats.org/presentationml/2006/main">
  <p:tag name="KSO_WPP_MARK_KEY" val="fa030f2a-6beb-4116-b1b7-b193ed95373b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1791</Words>
  <Application>WPS 演示</Application>
  <PresentationFormat>宽屏</PresentationFormat>
  <Paragraphs>322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宋体</vt:lpstr>
      <vt:lpstr>Wingdings</vt:lpstr>
      <vt:lpstr>Wingdings</vt:lpstr>
      <vt:lpstr>华文楷体</vt:lpstr>
      <vt:lpstr>微软雅黑</vt:lpstr>
      <vt:lpstr>汉仪粗圆简</vt:lpstr>
      <vt:lpstr>Times New Roman</vt:lpstr>
      <vt:lpstr>方正仿宋_GBK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鹤辞.</cp:lastModifiedBy>
  <cp:revision>194</cp:revision>
  <dcterms:created xsi:type="dcterms:W3CDTF">2019-06-19T02:08:00Z</dcterms:created>
  <dcterms:modified xsi:type="dcterms:W3CDTF">2023-07-17T03:04:02Z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CA857496B48D4A8A8E3751B74523AE05_13</vt:lpwstr>
  </property>
</Properties>
</file>